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3">
          <p15:clr>
            <a:srgbClr val="A4A3A4"/>
          </p15:clr>
        </p15:guide>
        <p15:guide id="2" pos="2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53A438-A778-49B6-BDB0-49BB01C8F1E8}">
  <a:tblStyle styleId="{B553A438-A778-49B6-BDB0-49BB01C8F1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3" orient="horz"/>
        <p:guide pos="2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font" Target="fonts/Roboto-bold.fntdata"/><Relationship Id="rId10" Type="http://schemas.openxmlformats.org/officeDocument/2006/relationships/slide" Target="slides/slide3.xml"/><Relationship Id="rId21" Type="http://schemas.openxmlformats.org/officeDocument/2006/relationships/font" Target="fonts/Roboto-regular.fntdata"/><Relationship Id="rId13" Type="http://schemas.openxmlformats.org/officeDocument/2006/relationships/slide" Target="slides/slide6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5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8b25af2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8b25af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Time series data, the future data is dependent with the past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When doing data splitting, we couldn’t use cross validation or randomly select </a:t>
            </a:r>
            <a:r>
              <a:rPr lang="en-US"/>
              <a:t>data points</a:t>
            </a:r>
            <a:r>
              <a:rPr lang="en-US"/>
              <a:t>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We split the dataset into a training set, validation set and testing set. As shown in the figure below, there are 80% training set, 10% validation set and 10% testing set.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8b25af27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8b25af2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There are three parameters we need to tune: learning rate, epochs and day shift.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 table of learning rate and day shift with different values are shown as the table below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From the table, we can find that day shift = 1 will always lead to minimum RMSE value, which means that the price of stock will be more dependent on the previous day. Overall, we choose</a:t>
            </a:r>
            <a:r>
              <a:rPr i="1" lang="en-US">
                <a:solidFill>
                  <a:schemeClr val="dk1"/>
                </a:solidFill>
              </a:rPr>
              <a:t> learning rate = 0.0005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i="1" lang="en-US">
                <a:solidFill>
                  <a:schemeClr val="dk1"/>
                </a:solidFill>
              </a:rPr>
              <a:t>day shift = 1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i="1" lang="en-US">
                <a:solidFill>
                  <a:schemeClr val="dk1"/>
                </a:solidFill>
              </a:rPr>
              <a:t>epoch = 50</a:t>
            </a:r>
            <a:r>
              <a:rPr lang="en-US">
                <a:solidFill>
                  <a:schemeClr val="dk1"/>
                </a:solidFill>
              </a:rPr>
              <a:t> as our parameters.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917d28efc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917d28ef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Evaluate the model using AAPL stock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Examine the loss by plotting the mean absolute error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plots above show an example for stock price tendency prediction on the training set and testing set respectively. The RMSE on the testing set is 4.711.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314ce85d5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314ce85d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314ce85d5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314ce85d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314ce85d5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314ce85d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314ce85d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314ce85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7b0b27b3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7b0b27b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8b25af27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8b25af2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8b25af27a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8b25af2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917d28ef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917d28e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Sequential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200"/>
              <a:buFont typeface="Roboto"/>
              <a:buNone/>
              <a:defRPr b="1" i="0" sz="42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857437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5743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 rot="5400000">
            <a:off x="75906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 rot="5400000">
            <a:off x="1875632" y="-1129506"/>
            <a:ext cx="5811838" cy="88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79048" y="1215483"/>
            <a:ext cx="5615353" cy="422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197600" y="1215483"/>
            <a:ext cx="5613400" cy="422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81001" y="2078658"/>
            <a:ext cx="5617633" cy="336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3" type="body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6"/>
          <p:cNvSpPr txBox="1"/>
          <p:nvPr>
            <p:ph idx="4" type="body"/>
          </p:nvPr>
        </p:nvSpPr>
        <p:spPr>
          <a:xfrm>
            <a:off x="6172200" y="2078658"/>
            <a:ext cx="5638800" cy="3362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381001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4313768" y="457201"/>
            <a:ext cx="7497233" cy="4983934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81001" y="2274850"/>
            <a:ext cx="3932767" cy="316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 rot="5400000">
            <a:off x="3983175" y="-2386690"/>
            <a:ext cx="4225650" cy="11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2" Type="http://schemas.openxmlformats.org/officeDocument/2006/relationships/image" Target="../media/image1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2043475" y="926750"/>
            <a:ext cx="8359500" cy="28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200"/>
              <a:buFont typeface="Roboto"/>
              <a:buNone/>
            </a:pPr>
            <a:r>
              <a:rPr lang="en-US"/>
              <a:t>CS 7641 Project Proposal</a:t>
            </a:r>
            <a:endParaRPr/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200"/>
              <a:buFont typeface="Roboto"/>
              <a:buNone/>
            </a:pPr>
            <a:r>
              <a:rPr lang="en-US"/>
              <a:t>Machine Learning for Auto-trader</a:t>
            </a:r>
            <a:endParaRPr/>
          </a:p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2043475" y="3990800"/>
            <a:ext cx="78333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7437"/>
              </a:buClr>
              <a:buSzPts val="1800"/>
              <a:buNone/>
            </a:pPr>
            <a:r>
              <a:rPr lang="en-US"/>
              <a:t>Group 16</a:t>
            </a:r>
            <a:endParaRPr sz="1800">
              <a:solidFill>
                <a:srgbClr val="857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57437"/>
              </a:buClr>
              <a:buSzPts val="1800"/>
              <a:buNone/>
            </a:pPr>
            <a:r>
              <a:rPr lang="en-US"/>
              <a:t>Dan Nguyen, Jiaying Li, Yilong Tang, Alan H 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81000" y="1215485"/>
            <a:ext cx="11430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splitting</a:t>
            </a:r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(LSTM)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00" y="1885225"/>
            <a:ext cx="10938401" cy="3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(LSTM)</a:t>
            </a:r>
            <a:endParaRPr/>
          </a:p>
        </p:txBody>
      </p:sp>
      <p:graphicFrame>
        <p:nvGraphicFramePr>
          <p:cNvPr id="157" name="Google Shape;157;p23"/>
          <p:cNvGraphicFramePr/>
          <p:nvPr/>
        </p:nvGraphicFramePr>
        <p:xfrm>
          <a:off x="952500" y="21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{B553A438-A778-49B6-BDB0-49BB01C8F1E8}</a:tableStyleId>
              </a:tblPr>
              <a:tblGrid>
                <a:gridCol w="1285875"/>
                <a:gridCol w="1285875"/>
                <a:gridCol w="1285875"/>
                <a:gridCol w="1285875"/>
                <a:gridCol w="1285875"/>
                <a:gridCol w="1285875"/>
                <a:gridCol w="1285875"/>
                <a:gridCol w="1285875"/>
              </a:tblGrid>
              <a:tr h="63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Day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 Days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 Days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 Days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5 Days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6 Days Shift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 Days Shift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11.2199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11.564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13.732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13.992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13.078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12.562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13.892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5.19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9.937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12.541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11.313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11.088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11.273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10.175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11.432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11.336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12.569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11.492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10.974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10.104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6.131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15.418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13.204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14.106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12.983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12.068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9.693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15.169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17.995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13.721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16.964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16.067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15.644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81000" y="1215479"/>
            <a:ext cx="8209800" cy="24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lr = 5e-4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epoch = 50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day shift = 1</a:t>
            </a:r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(LSTM)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50" y="904050"/>
            <a:ext cx="5906650" cy="22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731" y="3627174"/>
            <a:ext cx="5787969" cy="21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75" y="3627175"/>
            <a:ext cx="5766950" cy="21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103100" y="1269260"/>
            <a:ext cx="11430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[1] Khaidem, L., Saha, S., &amp; Dey, S. R. (2016, April). Predicting the direction of stock market prices using random forest.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[2] Zolotareva, E. (1970, January). Aiding long-term investment decisions with XGBoost machine learning model.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[3] Yahoo! Finance. Yahoo! https://finance.yahoo.com/, 2022.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[4] Alpha Vantage. Alpha Vantage Inc. https://www.alphavantage.co/, 2022.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[5] Obthong, M., Tantisantiwong, N., Jeamwatthanachai, W., &amp; Wills, G. (2020). A survey on machine learning for stock price prediction: algorithms and techniques.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[6] Ding, X., Zhang, Y., Liu, T., &amp; Duan, J. (2015, June). Deep learning for event-driven stock prediction. In Twenty-fourth international joint conference on artificial intelligence.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[7] S</a:t>
            </a:r>
            <a:r>
              <a:rPr lang="en-US" sz="1500"/>
              <a:t>ymington, S. (2019, March 12). Stock market Today: Stitch fix soars on Stellar Earnings. The Motley Fool.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[8] Nirek, R. (2020, June 23). Gaussian Mixture Models(GMM). Medium. https://towardsdatascience.com/gaussian-mixture-models-gmm-6e95cbc38e6e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‌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Introduction/Problem Definitions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493050" y="1620825"/>
            <a:ext cx="55314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 sz="2000"/>
              <a:t>Stock</a:t>
            </a:r>
            <a:r>
              <a:rPr lang="en-US" sz="2000"/>
              <a:t> market investment: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Understand metrics, indications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Updated with financial/political/economical events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⇒ Financial decisions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1778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Machine learning approach: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Efficient and Robust analysis of large data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Recognize current patterns 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Make predictions in advance</a:t>
            </a:r>
            <a:endParaRPr sz="2000"/>
          </a:p>
          <a:p>
            <a:pPr indent="-241300" lvl="1" marL="685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Better fit and tune parameters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448" y="1620826"/>
            <a:ext cx="5393500" cy="36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6024500" y="5237175"/>
            <a:ext cx="539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-US" sz="1100">
                <a:latin typeface="Roboto"/>
                <a:ea typeface="Roboto"/>
                <a:cs typeface="Roboto"/>
                <a:sym typeface="Roboto"/>
              </a:rPr>
              <a:t>[7] Symington, S. (2019, March 12). Stock market Today: Stitch fix soars on Stellar Earnings. The Motley Fool.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81000" y="1215475"/>
            <a:ext cx="42237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Numerical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Kaggle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5 Years records of S&amp;P 500 companies stock data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“Price change” to measure movement of stock price</a:t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6199250" y="5528300"/>
            <a:ext cx="47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Movement of AMZN stock, 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 applied. Generated by Group 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75" y="407575"/>
            <a:ext cx="5943550" cy="51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81000" y="1215485"/>
            <a:ext cx="11430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Unsupervised Machine Learning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KMeans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Normalized </a:t>
            </a:r>
            <a:r>
              <a:rPr lang="en-US"/>
              <a:t>dataset</a:t>
            </a:r>
            <a:r>
              <a:rPr lang="en-US"/>
              <a:t> to a standardized version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Used PCA to reduce features in dataset to 2 components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Cluster different stocks, calculate percentage change in price each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Supervised Machine Learning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LSTM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Assume opening and ending </a:t>
            </a:r>
            <a:r>
              <a:rPr lang="en-US"/>
              <a:t>stock price depends on prices on previous day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Perform better in long sequences, suitable for this dataset</a:t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1000" y="1215475"/>
            <a:ext cx="53667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Normalization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PCA</a:t>
            </a:r>
            <a:endParaRPr sz="2800"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Selected top 2 features</a:t>
            </a:r>
            <a:endParaRPr sz="2800"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Compared models before and after applying PCA with Silhouette score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→ PCA </a:t>
            </a:r>
            <a:r>
              <a:rPr lang="en-US"/>
              <a:t>significantly</a:t>
            </a:r>
            <a:r>
              <a:rPr lang="en-US"/>
              <a:t> improved our model</a:t>
            </a:r>
            <a:endParaRPr sz="2800"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(Data Processing)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25" y="895924"/>
            <a:ext cx="5606200" cy="4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81000" y="1215475"/>
            <a:ext cx="5367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Elbow’s method: choose K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(KMeans)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1761050"/>
            <a:ext cx="5226741" cy="41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344025" y="1145450"/>
            <a:ext cx="5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Clustering Result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025" y="1761050"/>
            <a:ext cx="5658511" cy="40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(KMeans)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" y="1227160"/>
            <a:ext cx="5109716" cy="111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50" y="2350610"/>
            <a:ext cx="5109716" cy="111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50" y="3474060"/>
            <a:ext cx="5109716" cy="111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337" y="4610075"/>
            <a:ext cx="5109762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337" y="5746100"/>
            <a:ext cx="5109762" cy="1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825" y="1270050"/>
            <a:ext cx="4912487" cy="10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8826" y="2327550"/>
            <a:ext cx="4875423" cy="10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8826" y="3474050"/>
            <a:ext cx="4875425" cy="106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8787" y="4643137"/>
            <a:ext cx="4875499" cy="10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8763" y="5771575"/>
            <a:ext cx="4875517" cy="10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81000" y="1215485"/>
            <a:ext cx="11430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(KMeans)</a:t>
            </a:r>
            <a:endParaRPr/>
          </a:p>
        </p:txBody>
      </p:sp>
      <p:graphicFrame>
        <p:nvGraphicFramePr>
          <p:cNvPr id="137" name="Google Shape;137;p20"/>
          <p:cNvGraphicFramePr/>
          <p:nvPr/>
        </p:nvGraphicFramePr>
        <p:xfrm>
          <a:off x="893750" y="21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{B553A438-A778-49B6-BDB0-49BB01C8F1E8}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Without PCA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With PCA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Silhouette</a:t>
                      </a:r>
                      <a:r>
                        <a:rPr lang="en-US" sz="2400"/>
                        <a:t> Score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0.05867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0.39538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81000" y="1215485"/>
            <a:ext cx="11430000" cy="42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381000" y="200722"/>
            <a:ext cx="11430000" cy="1014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(LSTM)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88" y="1215475"/>
            <a:ext cx="7200025" cy="46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